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2"/>
  </p:notesMasterIdLst>
  <p:sldIdLst>
    <p:sldId id="256" r:id="rId2"/>
    <p:sldId id="492" r:id="rId3"/>
    <p:sldId id="515" r:id="rId4"/>
    <p:sldId id="578" r:id="rId5"/>
    <p:sldId id="583" r:id="rId6"/>
    <p:sldId id="640" r:id="rId7"/>
    <p:sldId id="641" r:id="rId8"/>
    <p:sldId id="587" r:id="rId9"/>
    <p:sldId id="584" r:id="rId10"/>
    <p:sldId id="582" r:id="rId11"/>
    <p:sldId id="579" r:id="rId12"/>
    <p:sldId id="585" r:id="rId13"/>
    <p:sldId id="589" r:id="rId14"/>
    <p:sldId id="588" r:id="rId15"/>
    <p:sldId id="593" r:id="rId16"/>
    <p:sldId id="594" r:id="rId17"/>
    <p:sldId id="609" r:id="rId18"/>
    <p:sldId id="642" r:id="rId19"/>
    <p:sldId id="644" r:id="rId20"/>
    <p:sldId id="643" r:id="rId21"/>
    <p:sldId id="597" r:id="rId22"/>
    <p:sldId id="596" r:id="rId23"/>
    <p:sldId id="598" r:id="rId24"/>
    <p:sldId id="608" r:id="rId25"/>
    <p:sldId id="601" r:id="rId26"/>
    <p:sldId id="602" r:id="rId27"/>
    <p:sldId id="603" r:id="rId28"/>
    <p:sldId id="604" r:id="rId29"/>
    <p:sldId id="645" r:id="rId30"/>
    <p:sldId id="605" r:id="rId31"/>
    <p:sldId id="614" r:id="rId32"/>
    <p:sldId id="615" r:id="rId33"/>
    <p:sldId id="616" r:id="rId34"/>
    <p:sldId id="617" r:id="rId35"/>
    <p:sldId id="618" r:id="rId36"/>
    <p:sldId id="621" r:id="rId37"/>
    <p:sldId id="622" r:id="rId38"/>
    <p:sldId id="624" r:id="rId39"/>
    <p:sldId id="625" r:id="rId40"/>
    <p:sldId id="626" r:id="rId41"/>
    <p:sldId id="606" r:id="rId42"/>
    <p:sldId id="611" r:id="rId43"/>
    <p:sldId id="610" r:id="rId44"/>
    <p:sldId id="612" r:id="rId45"/>
    <p:sldId id="613" r:id="rId46"/>
    <p:sldId id="607" r:id="rId47"/>
    <p:sldId id="628" r:id="rId48"/>
    <p:sldId id="627" r:id="rId49"/>
    <p:sldId id="629" r:id="rId50"/>
    <p:sldId id="632" r:id="rId51"/>
    <p:sldId id="630" r:id="rId52"/>
    <p:sldId id="633" r:id="rId53"/>
    <p:sldId id="631" r:id="rId54"/>
    <p:sldId id="636" r:id="rId55"/>
    <p:sldId id="637" r:id="rId56"/>
    <p:sldId id="638" r:id="rId57"/>
    <p:sldId id="639" r:id="rId58"/>
    <p:sldId id="634" r:id="rId59"/>
    <p:sldId id="567" r:id="rId60"/>
    <p:sldId id="647" r:id="rId6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05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2/24/2016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2/24/2016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2/24/2016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2/24/2016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2/24/2016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2/24/2016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2/24/2016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2/24/2016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2/24/2016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2/24/2016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2/24/2016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09 – While Loops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has two kinds of loops, and they are used for two different purposes</a:t>
            </a:r>
          </a:p>
          <a:p>
            <a:pPr lvl="3"/>
            <a:endParaRPr lang="en-US" dirty="0"/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loop:</a:t>
            </a:r>
          </a:p>
          <a:p>
            <a:pPr lvl="1"/>
            <a:r>
              <a:rPr lang="en-US" dirty="0" smtClean="0"/>
              <a:t>Good for </a:t>
            </a:r>
            <a:r>
              <a:rPr lang="en-US" i="1" dirty="0" smtClean="0"/>
              <a:t>iterating</a:t>
            </a:r>
            <a:r>
              <a:rPr lang="en-US" dirty="0" smtClean="0"/>
              <a:t> over a list</a:t>
            </a:r>
          </a:p>
          <a:p>
            <a:pPr lvl="1"/>
            <a:r>
              <a:rPr lang="en-US" dirty="0" smtClean="0"/>
              <a:t>Good for counted iterations</a:t>
            </a:r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</a:p>
          <a:p>
            <a:pPr lvl="1"/>
            <a:r>
              <a:rPr lang="en-US" dirty="0" smtClean="0"/>
              <a:t>Good for almost everything else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 flipH="1">
            <a:off x="775035" y="5017168"/>
            <a:ext cx="5324976" cy="112102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4745" y="4601669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we’re covering today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29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Loops: Syntax and Uses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is used when we’re not</a:t>
            </a:r>
          </a:p>
          <a:p>
            <a:pPr lvl="1"/>
            <a:r>
              <a:rPr lang="en-US" sz="3200" dirty="0" smtClean="0"/>
              <a:t>Iterating over a list</a:t>
            </a:r>
          </a:p>
          <a:p>
            <a:pPr lvl="1"/>
            <a:r>
              <a:rPr lang="en-US" sz="3200" dirty="0" smtClean="0"/>
              <a:t>Doing a “counted” loop</a:t>
            </a:r>
          </a:p>
          <a:p>
            <a:pPr lvl="3"/>
            <a:endParaRPr lang="en-US" dirty="0"/>
          </a:p>
          <a:p>
            <a:r>
              <a:rPr lang="en-US" dirty="0" smtClean="0"/>
              <a:t>Works the way its name implies:</a:t>
            </a:r>
          </a:p>
          <a:p>
            <a:pPr marL="457200" lvl="1" indent="0">
              <a:buNone/>
            </a:pPr>
            <a:r>
              <a:rPr lang="en-US" sz="3200" u="sng" dirty="0" smtClean="0"/>
              <a:t>While</a:t>
            </a:r>
            <a:r>
              <a:rPr lang="en-US" sz="3200" dirty="0" smtClean="0"/>
              <a:t> a conditional evaluates to True:</a:t>
            </a:r>
          </a:p>
          <a:p>
            <a:pPr marL="1022350" lvl="1" indent="0">
              <a:buNone/>
            </a:pPr>
            <a:r>
              <a:rPr lang="en-US" dirty="0" smtClean="0"/>
              <a:t>Do a thing (repeatedly, if necessary)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42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6484" cy="4156799"/>
          </a:xfrm>
        </p:spPr>
        <p:txBody>
          <a:bodyPr/>
          <a:lstStyle/>
          <a:p>
            <a:r>
              <a:rPr lang="en-US" dirty="0" smtClean="0"/>
              <a:t>Here’s some example code… let’s break it down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date &lt; 1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date &gt; 31: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date =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the day: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"Today is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February"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date)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5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6484" cy="4156799"/>
          </a:xfrm>
        </p:spPr>
        <p:txBody>
          <a:bodyPr/>
          <a:lstStyle/>
          <a:p>
            <a:r>
              <a:rPr lang="en-US" dirty="0" smtClean="0"/>
              <a:t>Here’s some example code… let’s break it down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date = 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date &lt; 1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date &gt; 31: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date =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the day: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"Today is February"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date)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491916" y="2431547"/>
            <a:ext cx="44958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initialize the variable the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loop will use for its decision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flipH="1">
            <a:off x="835193" y="3262544"/>
            <a:ext cx="1755607" cy="47565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29199" y="3293033"/>
            <a:ext cx="406667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loop’s Boolean condition (loop runs until this is</a:t>
            </a:r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 flipH="1">
            <a:off x="2001252" y="4124030"/>
            <a:ext cx="4192283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865395" y="5080026"/>
            <a:ext cx="307406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body of the loop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(must change the value of the loop variable)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 flipH="1">
            <a:off x="1640303" y="4592446"/>
            <a:ext cx="6685550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3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73979" cy="4156799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 requires a Boolean condition </a:t>
            </a:r>
          </a:p>
          <a:p>
            <a:pPr lvl="1"/>
            <a:r>
              <a:rPr lang="en-US" dirty="0" smtClean="0"/>
              <a:t>That evaluates to either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 </a:t>
            </a:r>
            <a:r>
              <a:rPr lang="en-US" dirty="0" smtClean="0"/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 the condition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Body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is executed</a:t>
            </a:r>
          </a:p>
          <a:p>
            <a:r>
              <a:rPr lang="en-US" dirty="0" smtClean="0"/>
              <a:t>If the condition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Body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is skipped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734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2579" cy="4156799"/>
          </a:xfrm>
        </p:spPr>
        <p:txBody>
          <a:bodyPr/>
          <a:lstStyle/>
          <a:p>
            <a:r>
              <a:rPr lang="en-US" dirty="0" smtClean="0"/>
              <a:t>We can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to do a “counting” loop, just like we did using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1        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we have to initialize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20: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 that we can use it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don't forget to update</a:t>
            </a:r>
            <a:b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# the loop variable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62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17" name="Rounded Rectangle 16"/>
          <p:cNvSpPr/>
          <p:nvPr/>
        </p:nvSpPr>
        <p:spPr>
          <a:xfrm>
            <a:off x="285783" y="1808907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28" idx="0"/>
          </p:cNvCxnSpPr>
          <p:nvPr/>
        </p:nvCxnSpPr>
        <p:spPr>
          <a:xfrm>
            <a:off x="1549099" y="2874093"/>
            <a:ext cx="0" cy="9392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697326" y="3343701"/>
            <a:ext cx="7064073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308684" y="547422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9" name="Flowchart: Data 58"/>
          <p:cNvSpPr/>
          <p:nvPr/>
        </p:nvSpPr>
        <p:spPr>
          <a:xfrm>
            <a:off x="3420174" y="3940662"/>
            <a:ext cx="221559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</a:t>
            </a:r>
            <a:r>
              <a:rPr lang="en-US" sz="2400" dirty="0" err="1" smtClean="0">
                <a:solidFill>
                  <a:schemeClr val="tx1"/>
                </a:solidFill>
              </a:rPr>
              <a:t>num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>
            <a:endCxn id="67" idx="3"/>
          </p:cNvCxnSpPr>
          <p:nvPr/>
        </p:nvCxnSpPr>
        <p:spPr>
          <a:xfrm flipH="1">
            <a:off x="8535210" y="4308506"/>
            <a:ext cx="22618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61399" y="3343701"/>
            <a:ext cx="0" cy="965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697326" y="5464119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308684" y="1812723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num</a:t>
            </a:r>
            <a:r>
              <a:rPr lang="en-US" sz="3200" dirty="0" smtClean="0">
                <a:solidFill>
                  <a:schemeClr val="tx1"/>
                </a:solidFill>
              </a:rPr>
              <a:t> = 1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Flowchart: Decision 27"/>
          <p:cNvSpPr/>
          <p:nvPr/>
        </p:nvSpPr>
        <p:spPr>
          <a:xfrm>
            <a:off x="410291" y="3813309"/>
            <a:ext cx="2277616" cy="990674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bIns="91440" rtlCol="0" anchor="ctr"/>
          <a:lstStyle/>
          <a:p>
            <a:pPr algn="ctr"/>
            <a:r>
              <a:rPr lang="en-US" sz="3000" dirty="0" err="1" smtClean="0">
                <a:solidFill>
                  <a:schemeClr val="tx1"/>
                </a:solidFill>
              </a:rPr>
              <a:t>num</a:t>
            </a:r>
            <a:r>
              <a:rPr lang="en-US" sz="3000" dirty="0" smtClean="0">
                <a:solidFill>
                  <a:schemeClr val="tx1"/>
                </a:solidFill>
              </a:rPr>
              <a:t> &lt;= 20</a:t>
            </a:r>
            <a:endParaRPr lang="en-US" sz="3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17" idx="3"/>
            <a:endCxn id="27" idx="1"/>
          </p:cNvCxnSpPr>
          <p:nvPr/>
        </p:nvCxnSpPr>
        <p:spPr>
          <a:xfrm>
            <a:off x="2812415" y="2177778"/>
            <a:ext cx="496269" cy="38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549099" y="2874093"/>
            <a:ext cx="30229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7" idx="2"/>
          </p:cNvCxnSpPr>
          <p:nvPr/>
        </p:nvCxnSpPr>
        <p:spPr>
          <a:xfrm flipV="1">
            <a:off x="4572000" y="2550464"/>
            <a:ext cx="0" cy="323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61063" y="3929345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28" idx="3"/>
            <a:endCxn id="59" idx="2"/>
          </p:cNvCxnSpPr>
          <p:nvPr/>
        </p:nvCxnSpPr>
        <p:spPr>
          <a:xfrm>
            <a:off x="2687907" y="4308646"/>
            <a:ext cx="953827" cy="37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9" idx="5"/>
            <a:endCxn id="67" idx="1"/>
          </p:cNvCxnSpPr>
          <p:nvPr/>
        </p:nvCxnSpPr>
        <p:spPr>
          <a:xfrm flipV="1">
            <a:off x="5414212" y="4308507"/>
            <a:ext cx="594366" cy="51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008578" y="3939636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+ 1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endCxn id="43" idx="1"/>
          </p:cNvCxnSpPr>
          <p:nvPr/>
        </p:nvCxnSpPr>
        <p:spPr>
          <a:xfrm>
            <a:off x="1549099" y="5843096"/>
            <a:ext cx="175958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8" idx="2"/>
          </p:cNvCxnSpPr>
          <p:nvPr/>
        </p:nvCxnSpPr>
        <p:spPr>
          <a:xfrm>
            <a:off x="1549099" y="4803983"/>
            <a:ext cx="1" cy="1039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20162607">
            <a:off x="239393" y="3661006"/>
            <a:ext cx="1251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60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3" grpId="0" animBg="1"/>
      <p:bldP spid="59" grpId="0" animBg="1"/>
      <p:bldP spid="100" grpId="0"/>
      <p:bldP spid="27" grpId="0" animBg="1"/>
      <p:bldP spid="28" grpId="0" animBg="1"/>
      <p:bldP spid="41" grpId="0"/>
      <p:bldP spid="67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the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they are both loops,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 behave very differently</a:t>
            </a:r>
          </a:p>
          <a:p>
            <a:endParaRPr lang="en-US" dirty="0"/>
          </a:p>
          <a:p>
            <a:r>
              <a:rPr lang="en-US" dirty="0" smtClean="0"/>
              <a:t>What does the loop do?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loop:</a:t>
            </a:r>
          </a:p>
          <a:p>
            <a:pPr lvl="2"/>
            <a:r>
              <a:rPr lang="en-US" sz="2800" dirty="0" smtClean="0"/>
              <a:t>Iterate over a list</a:t>
            </a:r>
            <a:endParaRPr lang="en-US" sz="2800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loop:</a:t>
            </a:r>
          </a:p>
          <a:p>
            <a:pPr lvl="2"/>
            <a:r>
              <a:rPr lang="en-US" sz="2800" dirty="0" smtClean="0"/>
              <a:t>Evaluate a conditional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516087" y="3189585"/>
            <a:ext cx="232162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Even when we use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227616" y="3728852"/>
            <a:ext cx="1389414" cy="128253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11980" y="4200781"/>
            <a:ext cx="232162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What?!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7874" y="4842645"/>
            <a:ext cx="232162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Remember, range() creates a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list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of numbers!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20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the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syntax of the loop?</a:t>
            </a:r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loop:</a:t>
            </a:r>
          </a:p>
          <a:p>
            <a:pPr lvl="2"/>
            <a:r>
              <a:rPr lang="en-US" sz="2800" dirty="0"/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listVariable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listName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2"/>
            <a:r>
              <a:rPr lang="en-US" sz="2800" dirty="0" smtClean="0"/>
              <a:t>Must contain list name and a list variable</a:t>
            </a:r>
            <a:endParaRPr lang="en-US" sz="2800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loop:</a:t>
            </a:r>
          </a:p>
          <a:p>
            <a:pPr lvl="2"/>
            <a:r>
              <a:rPr lang="en-US" sz="2800" dirty="0"/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CONDITIONAL == 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2"/>
            <a:r>
              <a:rPr lang="en-US" sz="2800" dirty="0" smtClean="0"/>
              <a:t>Must use a conditional that contains a </a:t>
            </a:r>
            <a:br>
              <a:rPr lang="en-US" sz="2800" dirty="0" smtClean="0"/>
            </a:br>
            <a:r>
              <a:rPr lang="en-US" sz="2800" dirty="0" smtClean="0"/>
              <a:t>variable that changes as the loop is run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61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</a:t>
            </a:r>
          </a:p>
          <a:p>
            <a:pPr lvl="1"/>
            <a:r>
              <a:rPr lang="en-US" sz="2800" dirty="0" smtClean="0"/>
              <a:t>Syntax</a:t>
            </a:r>
          </a:p>
          <a:p>
            <a:pPr lvl="1"/>
            <a:r>
              <a:rPr lang="en-US" dirty="0" smtClean="0"/>
              <a:t>Using it to iterate over a list</a:t>
            </a:r>
          </a:p>
          <a:p>
            <a:pPr lvl="1"/>
            <a:r>
              <a:rPr lang="en-US" sz="2800" dirty="0" smtClean="0"/>
              <a:t>Using it for “counting” the number of actions</a:t>
            </a:r>
          </a:p>
          <a:p>
            <a:r>
              <a:rPr lang="en-US" sz="3200" dirty="0" smtClean="0"/>
              <a:t>The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sz="3200" dirty="0" smtClean="0"/>
              <a:t>function</a:t>
            </a:r>
          </a:p>
          <a:p>
            <a:pPr lvl="1"/>
            <a:r>
              <a:rPr lang="en-US" sz="2800" dirty="0" smtClean="0"/>
              <a:t>Syntax</a:t>
            </a:r>
          </a:p>
          <a:p>
            <a:pPr lvl="1"/>
            <a:r>
              <a:rPr lang="en-US" dirty="0" smtClean="0"/>
              <a:t>Three forms: one, two, or three numbers</a:t>
            </a:r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24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the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the loop variable updated?</a:t>
            </a:r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loop:</a:t>
            </a:r>
          </a:p>
          <a:p>
            <a:pPr lvl="2"/>
            <a:r>
              <a:rPr lang="en-US" sz="2800" dirty="0" smtClean="0"/>
              <a:t>The loop itself updates the loop variable</a:t>
            </a:r>
          </a:p>
          <a:p>
            <a:pPr lvl="2"/>
            <a:r>
              <a:rPr lang="en-US" sz="2800" dirty="0" smtClean="0"/>
              <a:t>First time through, it is element at index 0, second time through, element at index 1, etc.</a:t>
            </a:r>
            <a:endParaRPr lang="en-US" sz="2800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loop:</a:t>
            </a:r>
          </a:p>
          <a:p>
            <a:pPr lvl="2"/>
            <a:r>
              <a:rPr lang="en-US" sz="2800" dirty="0" smtClean="0"/>
              <a:t>Programmer must update the loop variable</a:t>
            </a:r>
          </a:p>
          <a:p>
            <a:pPr lvl="2"/>
            <a:r>
              <a:rPr lang="en-US" sz="2800" dirty="0" smtClean="0"/>
              <a:t>Updating is </a:t>
            </a:r>
            <a:r>
              <a:rPr lang="en-US" sz="2800" u="sng" dirty="0" smtClean="0"/>
              <a:t>not</a:t>
            </a:r>
            <a:r>
              <a:rPr lang="en-US" sz="2800" dirty="0" smtClean="0"/>
              <a:t> done automatically by Python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33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29390" y="2130425"/>
            <a:ext cx="8085221" cy="1470025"/>
          </a:xfrm>
        </p:spPr>
        <p:txBody>
          <a:bodyPr/>
          <a:lstStyle/>
          <a:p>
            <a:r>
              <a:rPr lang="en-US" dirty="0" smtClean="0"/>
              <a:t>Infinite Loops and Other Problems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2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/>
              <a:t>infinite loop</a:t>
            </a:r>
            <a:r>
              <a:rPr lang="en-US" dirty="0" smtClean="0"/>
              <a:t> is a loop that will run forever</a:t>
            </a:r>
          </a:p>
          <a:p>
            <a:pPr lvl="3"/>
            <a:endParaRPr lang="en-US" dirty="0"/>
          </a:p>
          <a:p>
            <a:r>
              <a:rPr lang="en-US" dirty="0" smtClean="0"/>
              <a:t>Can we have an infinite loop 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No! 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goes through a set number of steps (iterating or counting) and will always end</a:t>
            </a:r>
          </a:p>
          <a:p>
            <a:r>
              <a:rPr lang="en-US" dirty="0" smtClean="0"/>
              <a:t>Can </a:t>
            </a:r>
            <a:r>
              <a:rPr lang="en-US" dirty="0"/>
              <a:t>we have an infinite loop 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Yes! 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loop’s loop variable is controlled by us, and we can make mistakes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99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</a:t>
            </a:r>
            <a:r>
              <a:rPr lang="en-US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 = 0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age &lt; 18:  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can’t vote until 18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can’t vote at age"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age)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"Now you can vote! Yay!"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46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</a:t>
            </a:r>
            <a:r>
              <a:rPr lang="en-US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age = 0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&lt; 18: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can’t vote until 18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can’t vote at age"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age)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"Now you can vote! Yay!"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55956" y="2825472"/>
            <a:ext cx="405464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loop variable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) never changes, so the condition will never evaluate to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906376" y="4025801"/>
            <a:ext cx="7299160" cy="86143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1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ask user for name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name?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name +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5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ask user for name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name?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 +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95862" y="2963765"/>
            <a:ext cx="457200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will never evaluate to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, so the loop will never exit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1977187" y="3563358"/>
            <a:ext cx="1018675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eat a cookie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 more cookies!"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0: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eat a cookie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 more cookies!"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211198" y="3662439"/>
            <a:ext cx="389518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loop body is INCREASING the number of cookies, so we’ll never reach zero!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1580146" y="4862768"/>
            <a:ext cx="5578643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an Infinite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run a program that contains an infinite loop, it may seem like you’ve lose control of the terminal!</a:t>
            </a:r>
          </a:p>
          <a:p>
            <a:pPr lvl="3"/>
            <a:endParaRPr lang="en-US" dirty="0"/>
          </a:p>
          <a:p>
            <a:r>
              <a:rPr lang="en-US" dirty="0" smtClean="0"/>
              <a:t>To regain control, simply type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CTRL+C </a:t>
            </a:r>
            <a:r>
              <a:rPr lang="en-US" dirty="0" smtClean="0"/>
              <a:t>to interrupt the infinite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75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Body Isn’t Being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most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loops,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loop’s body may be skipped over entirely</a:t>
            </a:r>
          </a:p>
          <a:p>
            <a:pPr lvl="1"/>
            <a:r>
              <a:rPr lang="en-US" dirty="0" smtClean="0"/>
              <a:t>If the Boolean condition is initially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militaryTime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1300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militaryTime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1200):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"Good morning!"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militaryTime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militaryTime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+ 100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89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Updating and Changing Lists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22105" cy="4156799"/>
          </a:xfrm>
        </p:spPr>
        <p:txBody>
          <a:bodyPr/>
          <a:lstStyle/>
          <a:p>
            <a:r>
              <a:rPr lang="en-US" dirty="0" smtClean="0"/>
              <a:t>Remember that lists are defined as </a:t>
            </a:r>
            <a:br>
              <a:rPr lang="en-US" dirty="0" smtClean="0"/>
            </a:br>
            <a:r>
              <a:rPr lang="en-US" dirty="0" smtClean="0"/>
              <a:t>“mutable </a:t>
            </a:r>
            <a:r>
              <a:rPr lang="en-US" dirty="0"/>
              <a:t>sequences of </a:t>
            </a:r>
            <a:r>
              <a:rPr lang="en-US" dirty="0" smtClean="0"/>
              <a:t>arbitrary objects”</a:t>
            </a:r>
          </a:p>
          <a:p>
            <a:pPr lvl="1"/>
            <a:r>
              <a:rPr lang="en-US" dirty="0" smtClean="0"/>
              <a:t>“Mutable” just means we can change them</a:t>
            </a:r>
          </a:p>
          <a:p>
            <a:endParaRPr lang="en-US" dirty="0"/>
          </a:p>
          <a:p>
            <a:r>
              <a:rPr lang="en-US" dirty="0"/>
              <a:t>So far, the only thing we’ve </a:t>
            </a:r>
            <a:r>
              <a:rPr lang="en-US" dirty="0" smtClean="0"/>
              <a:t>changed </a:t>
            </a:r>
            <a:br>
              <a:rPr lang="en-US" dirty="0" smtClean="0"/>
            </a:br>
            <a:r>
              <a:rPr lang="en-US" dirty="0" smtClean="0"/>
              <a:t>has been the content of the list</a:t>
            </a:r>
          </a:p>
          <a:p>
            <a:pPr lvl="1"/>
            <a:r>
              <a:rPr lang="en-US" sz="3200" dirty="0" smtClean="0"/>
              <a:t>But we can also change a list’s size, </a:t>
            </a:r>
            <a:br>
              <a:rPr lang="en-US" sz="3200" dirty="0" smtClean="0"/>
            </a:br>
            <a:r>
              <a:rPr lang="en-US" sz="3200" dirty="0" smtClean="0"/>
              <a:t>by adding and removing elements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65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List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functions we’ll cover today </a:t>
            </a:r>
            <a:br>
              <a:rPr lang="en-US" dirty="0" smtClean="0"/>
            </a:br>
            <a:r>
              <a:rPr lang="en-US" dirty="0" smtClean="0"/>
              <a:t>that can add and remove things to our lists</a:t>
            </a:r>
          </a:p>
          <a:p>
            <a:pPr lvl="1"/>
            <a:r>
              <a:rPr lang="en-US" sz="3200" dirty="0"/>
              <a:t>There are more, but we’ll cover them </a:t>
            </a:r>
            <a:r>
              <a:rPr lang="en-US" sz="3200" dirty="0" smtClean="0"/>
              <a:t>later</a:t>
            </a:r>
            <a:endParaRPr lang="en-US" dirty="0" smtClean="0"/>
          </a:p>
          <a:p>
            <a:endParaRPr lang="en-US" dirty="0"/>
          </a:p>
          <a:p>
            <a:pPr marL="91440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</a:p>
          <a:p>
            <a:pPr marL="91440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40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 smtClean="0"/>
              <a:t>function lets us add items to the end of a list, increasing its size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LISTNAME.append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(ITEM_TO_APPEND)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Useful for creating a list from flexible input</a:t>
            </a:r>
          </a:p>
          <a:p>
            <a:pPr lvl="1"/>
            <a:r>
              <a:rPr lang="en-US" dirty="0" smtClean="0"/>
              <a:t>Allows the list to expand as the user needs</a:t>
            </a:r>
          </a:p>
          <a:p>
            <a:pPr lvl="1"/>
            <a:r>
              <a:rPr lang="en-US" dirty="0" smtClean="0"/>
              <a:t>No longer need to initialize lists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[None]*NUM</a:t>
            </a:r>
          </a:p>
          <a:p>
            <a:pPr lvl="2"/>
            <a:r>
              <a:rPr lang="en-US" sz="2800" dirty="0" smtClean="0"/>
              <a:t>Can instead start with an empty list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68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 smtClean="0"/>
              <a:t>We 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 smtClean="0"/>
              <a:t>to create a list of numbers (continuing until the user enters 0)</a:t>
            </a:r>
          </a:p>
          <a:p>
            <a:pPr lvl="3"/>
            <a:endParaRPr lang="en-US" dirty="0"/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 = []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the list to be empty</a:t>
            </a:r>
          </a:p>
          <a:p>
            <a:pPr marL="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give loop variable an initial value</a:t>
            </a:r>
          </a:p>
          <a:p>
            <a:pPr marL="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0: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number, 0 to stop: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0:  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only append if it's valid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values.append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value to the list</a:t>
            </a:r>
          </a:p>
          <a:p>
            <a:pPr marL="2286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44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/>
              <a:t>to create a list of </a:t>
            </a:r>
            <a:r>
              <a:rPr lang="en-US" dirty="0" smtClean="0"/>
              <a:t>numbers (continuing </a:t>
            </a:r>
            <a:r>
              <a:rPr lang="en-US" dirty="0"/>
              <a:t>until the user enters </a:t>
            </a:r>
            <a:r>
              <a:rPr lang="en-US" dirty="0" smtClean="0"/>
              <a:t>0)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0: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number, 0 to stop: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0:      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only append if it's valid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values.append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value to the list</a:t>
            </a:r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58811" y="5086998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 = 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474719"/>
              </p:ext>
            </p:extLst>
          </p:nvPr>
        </p:nvGraphicFramePr>
        <p:xfrm>
          <a:off x="3124234" y="4869741"/>
          <a:ext cx="208280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840874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86184"/>
              </p:ext>
            </p:extLst>
          </p:nvPr>
        </p:nvGraphicFramePr>
        <p:xfrm>
          <a:off x="3124234" y="4869741"/>
          <a:ext cx="898357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240991"/>
              </p:ext>
            </p:extLst>
          </p:nvPr>
        </p:nvGraphicFramePr>
        <p:xfrm>
          <a:off x="4022591" y="4869741"/>
          <a:ext cx="898357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684965"/>
              </p:ext>
            </p:extLst>
          </p:nvPr>
        </p:nvGraphicFramePr>
        <p:xfrm>
          <a:off x="4920948" y="4869741"/>
          <a:ext cx="898357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106375"/>
              </p:ext>
            </p:extLst>
          </p:nvPr>
        </p:nvGraphicFramePr>
        <p:xfrm>
          <a:off x="5819305" y="4869741"/>
          <a:ext cx="898357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-6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710512"/>
              </p:ext>
            </p:extLst>
          </p:nvPr>
        </p:nvGraphicFramePr>
        <p:xfrm>
          <a:off x="6717662" y="4869741"/>
          <a:ext cx="898357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5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 smtClean="0"/>
              <a:t>function lets us remove an item from the list – specifically, it finds and removes the first instance of a given value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LISTNAME.remove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(VALUE_TO_REMOVE)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Useful for deleting things we don’t need</a:t>
            </a:r>
          </a:p>
          <a:p>
            <a:pPr lvl="1"/>
            <a:r>
              <a:rPr lang="en-US" dirty="0" smtClean="0"/>
              <a:t>For example, removing students who have </a:t>
            </a:r>
            <a:br>
              <a:rPr lang="en-US" dirty="0" smtClean="0"/>
            </a:br>
            <a:r>
              <a:rPr lang="en-US" dirty="0" smtClean="0"/>
              <a:t>dropped the class from the class roster</a:t>
            </a:r>
          </a:p>
          <a:p>
            <a:pPr lvl="1"/>
            <a:r>
              <a:rPr lang="en-US" dirty="0" smtClean="0"/>
              <a:t>Keeps the list from having “empty”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43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58811" y="4904118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08883"/>
              </p:ext>
            </p:extLst>
          </p:nvPr>
        </p:nvGraphicFramePr>
        <p:xfrm>
          <a:off x="312423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Adam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132844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260340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141925"/>
              </p:ext>
            </p:extLst>
          </p:nvPr>
        </p:nvGraphicFramePr>
        <p:xfrm>
          <a:off x="686596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60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58811" y="4904118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670527"/>
              </p:ext>
            </p:extLst>
          </p:nvPr>
        </p:nvGraphicFramePr>
        <p:xfrm>
          <a:off x="312423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Adam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307118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654826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821567"/>
              </p:ext>
            </p:extLst>
          </p:nvPr>
        </p:nvGraphicFramePr>
        <p:xfrm>
          <a:off x="686596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88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4255E-6 L -0.13281 -4.0425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4255E-6 L -0.13646 -4.0425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4255E-6 L -0.13646 -4.04255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/>
              <a:t>To learn about </a:t>
            </a:r>
            <a:r>
              <a:rPr lang="en-US" dirty="0" smtClean="0"/>
              <a:t>and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  <a:endParaRPr lang="en-US" dirty="0"/>
          </a:p>
          <a:p>
            <a:pPr lvl="1"/>
            <a:r>
              <a:rPr lang="en-US" sz="3200" dirty="0"/>
              <a:t>To understand the syntax of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3200" dirty="0" smtClean="0"/>
              <a:t>loop</a:t>
            </a:r>
            <a:endParaRPr lang="en-US" sz="3200" dirty="0"/>
          </a:p>
          <a:p>
            <a:pPr lvl="1"/>
            <a:r>
              <a:rPr lang="en-US" sz="3200" dirty="0"/>
              <a:t>To use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3200" dirty="0" smtClean="0"/>
              <a:t>loop for interactive loops</a:t>
            </a:r>
            <a:endParaRPr lang="en-US" sz="3200" dirty="0"/>
          </a:p>
          <a:p>
            <a:r>
              <a:rPr lang="en-US" dirty="0" smtClean="0"/>
              <a:t>To learn two different ways to mutate a list</a:t>
            </a:r>
          </a:p>
          <a:p>
            <a:pPr lvl="1"/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 </a:t>
            </a:r>
            <a:r>
              <a:rPr lang="en-US" sz="3200" dirty="0" smtClean="0"/>
              <a:t>and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apply our knowledge to </a:t>
            </a:r>
            <a:r>
              <a:rPr lang="en-US" dirty="0" smtClean="0"/>
              <a:t>create </a:t>
            </a:r>
            <a:r>
              <a:rPr lang="en-US" dirty="0" smtClean="0"/>
              <a:t>nested loops</a:t>
            </a:r>
            <a:endParaRPr lang="en-US" sz="1000" dirty="0"/>
          </a:p>
          <a:p>
            <a:r>
              <a:rPr lang="en-US" dirty="0" smtClean="0"/>
              <a:t>To touch (briefly) on two-dimensional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52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Bob is not in the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roster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58811" y="4904118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369613"/>
              </p:ext>
            </p:extLst>
          </p:nvPr>
        </p:nvGraphicFramePr>
        <p:xfrm>
          <a:off x="3148618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227964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859160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65969" y="4663440"/>
            <a:ext cx="19659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ERROR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801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Interactive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4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54453" cy="4156799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loops are very helpful when you:</a:t>
            </a:r>
          </a:p>
          <a:p>
            <a:pPr lvl="1"/>
            <a:r>
              <a:rPr lang="en-US" sz="3200" dirty="0" smtClean="0"/>
              <a:t>Want to get input from the user that </a:t>
            </a:r>
            <a:br>
              <a:rPr lang="en-US" sz="3200" dirty="0" smtClean="0"/>
            </a:br>
            <a:r>
              <a:rPr lang="en-US" sz="3200" dirty="0" smtClean="0"/>
              <a:t>meets certain specific conditions</a:t>
            </a:r>
          </a:p>
          <a:p>
            <a:pPr lvl="2"/>
            <a:r>
              <a:rPr lang="en-US" sz="2800" dirty="0" smtClean="0"/>
              <a:t>Positive number</a:t>
            </a:r>
          </a:p>
          <a:p>
            <a:pPr lvl="2"/>
            <a:r>
              <a:rPr lang="en-US" sz="2800" dirty="0" smtClean="0"/>
              <a:t>A non-empty string</a:t>
            </a:r>
          </a:p>
          <a:p>
            <a:pPr lvl="1"/>
            <a:r>
              <a:rPr lang="en-US" sz="3200" dirty="0" smtClean="0"/>
              <a:t>Want to keep getting input until some “end”</a:t>
            </a:r>
          </a:p>
          <a:p>
            <a:pPr lvl="2"/>
            <a:r>
              <a:rPr lang="en-US" sz="2800" dirty="0" smtClean="0"/>
              <a:t>User inputs a value that means they’re finished</a:t>
            </a:r>
          </a:p>
          <a:p>
            <a:pPr lvl="2"/>
            <a:r>
              <a:rPr lang="en-US" sz="2800" dirty="0" smtClean="0"/>
              <a:t>Reached the end of some input (a file,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96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2579" cy="4156799"/>
          </a:xfrm>
        </p:spPr>
        <p:txBody>
          <a:bodyPr/>
          <a:lstStyle/>
          <a:p>
            <a:r>
              <a:rPr lang="en-US" dirty="0" smtClean="0"/>
              <a:t>We can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to get correct input from the user by re-prompting them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0     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we have to initialize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0: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 that we can use it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positive number: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loop exits because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positive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 you.  The number you chose is:"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42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2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already used nested statements</a:t>
            </a:r>
          </a:p>
          <a:p>
            <a:pPr lvl="1"/>
            <a:r>
              <a:rPr lang="en-US" dirty="0" smtClean="0"/>
              <a:t>In HW3, you used nested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</a:t>
            </a:r>
            <a:r>
              <a:rPr lang="en-US" dirty="0" smtClean="0"/>
              <a:t>/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 smtClean="0"/>
              <a:t>/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dirty="0" smtClean="0"/>
              <a:t>statements to help you </a:t>
            </a:r>
            <a:r>
              <a:rPr lang="en-US" dirty="0" smtClean="0"/>
              <a:t>guess a character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We can also nest loops!</a:t>
            </a:r>
          </a:p>
          <a:p>
            <a:pPr lvl="1"/>
            <a:r>
              <a:rPr lang="en-US" sz="3000" dirty="0" smtClean="0"/>
              <a:t>First loop is called the </a:t>
            </a:r>
            <a:r>
              <a:rPr lang="en-US" sz="3000" b="1" i="1" dirty="0" smtClean="0"/>
              <a:t>outer loop</a:t>
            </a:r>
          </a:p>
          <a:p>
            <a:pPr lvl="1"/>
            <a:r>
              <a:rPr lang="en-US" sz="3000" dirty="0" smtClean="0"/>
              <a:t>Second loop is called the </a:t>
            </a:r>
            <a:r>
              <a:rPr lang="en-US" sz="3000" b="1" i="1" dirty="0" smtClean="0"/>
              <a:t>inner loop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52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code do?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 = []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range(10):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0: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positive #: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scores.append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(scores)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88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code do?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scores = []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range(10):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0: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positive #: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scores.append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(scores)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755391" y="2613957"/>
            <a:ext cx="288068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creates an empty list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958511" y="2901696"/>
            <a:ext cx="1796880" cy="34418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50207" y="3185909"/>
            <a:ext cx="243840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will run 10 times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 flipH="1">
            <a:off x="958510" y="3244651"/>
            <a:ext cx="2991697" cy="34418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50207" y="3769824"/>
            <a:ext cx="302971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will keep running while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is negative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 flipH="1">
            <a:off x="1549823" y="4358640"/>
            <a:ext cx="2400384" cy="34418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13761" y="5454033"/>
            <a:ext cx="54864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once the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loop exits,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must be positive, so add it to the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scores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list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flipH="1">
            <a:off x="1549820" y="5108448"/>
            <a:ext cx="2875875" cy="34418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303263" y="2301530"/>
            <a:ext cx="2645664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code range(10) generates the list [0, 1, ... , 8, 9]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77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1" grpId="0" animBg="1"/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Two-Dimensional Lists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7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looked at lists as being one-dimensional</a:t>
            </a:r>
          </a:p>
          <a:p>
            <a:pPr lvl="1"/>
            <a:r>
              <a:rPr lang="en-US" sz="3200" dirty="0" smtClean="0"/>
              <a:t>But lists can also be two- (or three- or </a:t>
            </a:r>
            <a:br>
              <a:rPr lang="en-US" sz="3200" dirty="0" smtClean="0"/>
            </a:br>
            <a:r>
              <a:rPr lang="en-US" sz="3200" dirty="0" smtClean="0"/>
              <a:t>four- or five-, etc.) dimensional!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 smtClean="0"/>
              <a:t>Lists can hold any type (</a:t>
            </a:r>
            <a:r>
              <a:rPr lang="en-US" dirty="0" err="1" smtClean="0"/>
              <a:t>int</a:t>
            </a:r>
            <a:r>
              <a:rPr lang="en-US" dirty="0" smtClean="0"/>
              <a:t>, string, float, etc.)</a:t>
            </a:r>
          </a:p>
          <a:p>
            <a:pPr lvl="1"/>
            <a:r>
              <a:rPr lang="en-US" sz="3200" dirty="0" smtClean="0"/>
              <a:t>This means they can also hold another list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80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Review: Looping and Range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9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Lists: A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help to think of 2D lists as a grid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 [1,2,3], [4,5,6], [7,8,9] 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072659"/>
              </p:ext>
            </p:extLst>
          </p:nvPr>
        </p:nvGraphicFramePr>
        <p:xfrm>
          <a:off x="1969008" y="3430871"/>
          <a:ext cx="4279392" cy="121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48"/>
                <a:gridCol w="1069848"/>
                <a:gridCol w="1069848"/>
                <a:gridCol w="1069848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4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491435"/>
              </p:ext>
            </p:extLst>
          </p:nvPr>
        </p:nvGraphicFramePr>
        <p:xfrm>
          <a:off x="1969008" y="4654861"/>
          <a:ext cx="4279392" cy="730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48"/>
                <a:gridCol w="1069848"/>
                <a:gridCol w="1069848"/>
                <a:gridCol w="1069848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305013"/>
              </p:ext>
            </p:extLst>
          </p:nvPr>
        </p:nvGraphicFramePr>
        <p:xfrm>
          <a:off x="1969008" y="5391026"/>
          <a:ext cx="4279392" cy="730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48"/>
                <a:gridCol w="1069848"/>
                <a:gridCol w="1069848"/>
                <a:gridCol w="1069848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81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Lists: A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636"/>
            <a:ext cx="8229600" cy="4156799"/>
          </a:xfrm>
        </p:spPr>
        <p:txBody>
          <a:bodyPr/>
          <a:lstStyle/>
          <a:p>
            <a:r>
              <a:rPr lang="en-US" dirty="0" smtClean="0"/>
              <a:t>You access an element by the index of its </a:t>
            </a:r>
            <a:r>
              <a:rPr lang="en-US" u="sng" dirty="0" smtClean="0"/>
              <a:t>row</a:t>
            </a:r>
            <a:r>
              <a:rPr lang="en-US" dirty="0" smtClean="0"/>
              <a:t>, then the </a:t>
            </a:r>
            <a:r>
              <a:rPr lang="en-US" u="sng" dirty="0" smtClean="0"/>
              <a:t>column</a:t>
            </a:r>
            <a:endParaRPr lang="en-US" dirty="0"/>
          </a:p>
          <a:p>
            <a:pPr lvl="1"/>
            <a:r>
              <a:rPr lang="en-US" sz="3200" dirty="0"/>
              <a:t>R</a:t>
            </a:r>
            <a:r>
              <a:rPr lang="en-US" sz="3200" dirty="0" smtClean="0"/>
              <a:t>emember – indexing starts at 0!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629042"/>
              </p:ext>
            </p:extLst>
          </p:nvPr>
        </p:nvGraphicFramePr>
        <p:xfrm>
          <a:off x="1975104" y="3446721"/>
          <a:ext cx="4279392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48"/>
                <a:gridCol w="1069848"/>
                <a:gridCol w="1069848"/>
                <a:gridCol w="1069848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8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Lists: A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1194"/>
            <a:ext cx="8229600" cy="4156799"/>
          </a:xfrm>
        </p:spPr>
        <p:txBody>
          <a:bodyPr/>
          <a:lstStyle/>
          <a:p>
            <a:r>
              <a:rPr lang="en-US" dirty="0"/>
              <a:t>You access an element by the index of its </a:t>
            </a:r>
            <a:r>
              <a:rPr lang="en-US" u="sng" dirty="0"/>
              <a:t>row</a:t>
            </a:r>
            <a:r>
              <a:rPr lang="en-US" dirty="0"/>
              <a:t>, then the </a:t>
            </a:r>
            <a:r>
              <a:rPr lang="en-US" u="sng" dirty="0"/>
              <a:t>column</a:t>
            </a:r>
            <a:endParaRPr lang="en-US" dirty="0"/>
          </a:p>
          <a:p>
            <a:pPr lvl="1"/>
            <a:r>
              <a:rPr lang="en-US" sz="3200" dirty="0"/>
              <a:t>Remember – indexing starts at 0!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14491"/>
              </p:ext>
            </p:extLst>
          </p:nvPr>
        </p:nvGraphicFramePr>
        <p:xfrm>
          <a:off x="1975104" y="3446721"/>
          <a:ext cx="4279392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48"/>
                <a:gridCol w="1069848"/>
                <a:gridCol w="1069848"/>
                <a:gridCol w="1069848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48399" y="3963978"/>
            <a:ext cx="22372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index: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[0][2]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5169406" y="3939594"/>
            <a:ext cx="1085089" cy="70555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flipH="1">
            <a:off x="3029710" y="4681727"/>
            <a:ext cx="1085089" cy="70555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flipH="1">
            <a:off x="4108700" y="5399476"/>
            <a:ext cx="1085089" cy="70555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flipH="1">
            <a:off x="5169405" y="5399476"/>
            <a:ext cx="1085089" cy="70555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2477" y="5168643"/>
            <a:ext cx="22372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index: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[1][0]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6126163"/>
            <a:ext cx="22372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index: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[2][1]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1950" y="6126163"/>
            <a:ext cx="22372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index: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[2][2]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a string is a list of characters</a:t>
            </a:r>
          </a:p>
          <a:p>
            <a:r>
              <a:rPr lang="en-US" dirty="0" smtClean="0"/>
              <a:t>So what is a list of strings?</a:t>
            </a:r>
          </a:p>
          <a:p>
            <a:pPr lvl="1"/>
            <a:r>
              <a:rPr lang="en-US" sz="3200" dirty="0" smtClean="0"/>
              <a:t>A two-dimensional list!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have the index of the string (the row)</a:t>
            </a:r>
          </a:p>
          <a:p>
            <a:r>
              <a:rPr lang="en-US" dirty="0" smtClean="0"/>
              <a:t>And the index of the character (the column)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79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 in Python don’t have to be rectangular</a:t>
            </a:r>
          </a:p>
          <a:p>
            <a:pPr lvl="1"/>
            <a:r>
              <a:rPr lang="en-US" sz="2800" dirty="0" smtClean="0"/>
              <a:t>They can also be jagged (rows different lengths)</a:t>
            </a:r>
          </a:p>
          <a:p>
            <a:pPr lvl="3"/>
            <a:endParaRPr lang="en-US" sz="2000" dirty="0" smtClean="0"/>
          </a:p>
          <a:p>
            <a:r>
              <a:rPr lang="en-US" dirty="0" smtClean="0"/>
              <a:t>Anything we could do </a:t>
            </a:r>
            <a:br>
              <a:rPr lang="en-US" dirty="0" smtClean="0"/>
            </a:br>
            <a:r>
              <a:rPr lang="en-US" dirty="0" smtClean="0"/>
              <a:t>with a one-dimensional</a:t>
            </a:r>
            <a:br>
              <a:rPr lang="en-US" dirty="0" smtClean="0"/>
            </a:br>
            <a:r>
              <a:rPr lang="en-US" dirty="0" smtClean="0"/>
              <a:t>list, we can do with a </a:t>
            </a:r>
            <a:br>
              <a:rPr lang="en-US" dirty="0" smtClean="0"/>
            </a:br>
            <a:r>
              <a:rPr lang="en-US" dirty="0" smtClean="0"/>
              <a:t>two-dimensional list</a:t>
            </a:r>
          </a:p>
          <a:p>
            <a:pPr lvl="1"/>
            <a:r>
              <a:rPr lang="en-US" dirty="0" smtClean="0"/>
              <a:t>Slicing, index, appending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944184"/>
              </p:ext>
            </p:extLst>
          </p:nvPr>
        </p:nvGraphicFramePr>
        <p:xfrm>
          <a:off x="4864606" y="3344109"/>
          <a:ext cx="4279394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342"/>
                <a:gridCol w="611342"/>
                <a:gridCol w="611342"/>
                <a:gridCol w="611342"/>
                <a:gridCol w="611342"/>
                <a:gridCol w="611342"/>
                <a:gridCol w="611342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08763" y="6023551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7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Strings vs Lists of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1969364"/>
            <a:ext cx="8656320" cy="4156799"/>
          </a:xfrm>
        </p:spPr>
        <p:txBody>
          <a:bodyPr/>
          <a:lstStyle/>
          <a:p>
            <a:r>
              <a:rPr lang="en-US" dirty="0" smtClean="0"/>
              <a:t>Strings and lists of characters </a:t>
            </a:r>
            <a:r>
              <a:rPr lang="en-US" u="sng" dirty="0" smtClean="0"/>
              <a:t>are not</a:t>
            </a:r>
            <a:r>
              <a:rPr lang="en-US" dirty="0" smtClean="0"/>
              <a:t> exactly the same in Python; different operations are allowed</a:t>
            </a:r>
          </a:p>
          <a:p>
            <a:pPr lvl="3"/>
            <a:endParaRPr lang="en-US" dirty="0"/>
          </a:p>
          <a:p>
            <a:r>
              <a:rPr lang="en-US" dirty="0" smtClean="0"/>
              <a:t>Strings – can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upper()</a:t>
            </a:r>
            <a:r>
              <a:rPr lang="en-US" dirty="0" smtClean="0"/>
              <a:t> and</a:t>
            </a:r>
            <a:r>
              <a:rPr lang="en-US" b="1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lower()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['Alice', 'Bob', 'Evan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List of characters – 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 = [list("Alice"), list("Bob"),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list("Evan")]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[['A', 'l',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'c', 'e'], ['B', 'o',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'b'], 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'E', 'v', 'a', 'n']]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53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Two-Dimensional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4880" cy="41567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a loop, print all five numbers from the first row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ex_nums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Replace the 4 with </a:t>
            </a:r>
            <a:br>
              <a:rPr lang="en-US" dirty="0"/>
            </a:br>
            <a:r>
              <a:rPr lang="en-US" dirty="0"/>
              <a:t>the word “four”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3 to the end of</a:t>
            </a:r>
            <a:br>
              <a:rPr lang="en-US" dirty="0" smtClean="0"/>
            </a:br>
            <a:r>
              <a:rPr lang="en-US" dirty="0" smtClean="0"/>
              <a:t>the last row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Delete the 5 from</a:t>
            </a:r>
            <a:br>
              <a:rPr lang="en-US" dirty="0" smtClean="0"/>
            </a:br>
            <a:r>
              <a:rPr lang="en-US" dirty="0" smtClean="0"/>
              <a:t>the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56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371272"/>
              </p:ext>
            </p:extLst>
          </p:nvPr>
        </p:nvGraphicFramePr>
        <p:xfrm>
          <a:off x="4584190" y="3185613"/>
          <a:ext cx="4279394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342"/>
                <a:gridCol w="611342"/>
                <a:gridCol w="611342"/>
                <a:gridCol w="611342"/>
                <a:gridCol w="611342"/>
                <a:gridCol w="611342"/>
                <a:gridCol w="611342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97424" y="5867361"/>
            <a:ext cx="3389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ex_nums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85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Answers: </a:t>
            </a:r>
            <a:r>
              <a:rPr lang="en-US" dirty="0"/>
              <a:t>Two-Dimensional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ex_nums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[0]: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ex_nums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[0][3] =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"four"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ex_nums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[2].append(3)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ex_nums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[0].remove(5)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57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220992"/>
              </p:ext>
            </p:extLst>
          </p:nvPr>
        </p:nvGraphicFramePr>
        <p:xfrm>
          <a:off x="4584190" y="3185613"/>
          <a:ext cx="4279394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342"/>
                <a:gridCol w="611342"/>
                <a:gridCol w="611342"/>
                <a:gridCol w="611342"/>
                <a:gridCol w="611342"/>
                <a:gridCol w="611342"/>
                <a:gridCol w="611342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97424" y="5867361"/>
            <a:ext cx="3389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ex_nums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11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List of Lists of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“b” and a “y” to the end of “Bob”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Print out the second letter in “Evan”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Change “Alice” to “</a:t>
            </a:r>
            <a:r>
              <a:rPr lang="en-US" dirty="0" err="1"/>
              <a:t>Alyce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58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502232"/>
              </p:ext>
            </p:extLst>
          </p:nvPr>
        </p:nvGraphicFramePr>
        <p:xfrm>
          <a:off x="4864606" y="3344109"/>
          <a:ext cx="4279394" cy="267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342"/>
                <a:gridCol w="611342"/>
                <a:gridCol w="611342"/>
                <a:gridCol w="611342"/>
                <a:gridCol w="611342"/>
                <a:gridCol w="611342"/>
                <a:gridCol w="611342"/>
              </a:tblGrid>
              <a:tr h="48895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0563" marR="120563" marT="60282" marB="60282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0563" marR="120563" marT="60282" marB="60282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7940" y="3817839"/>
            <a:ext cx="4028171" cy="2308324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names[1].append(</a:t>
            </a:r>
            <a:r>
              <a:rPr lang="en-US" sz="2400" b="1" kern="0" dirty="0" smtClean="0">
                <a:solidFill>
                  <a:srgbClr val="008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'b'</a:t>
            </a: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names[1].append(</a:t>
            </a:r>
            <a:r>
              <a:rPr lang="en-US" sz="2400" b="1" kern="0" dirty="0" smtClean="0">
                <a:solidFill>
                  <a:srgbClr val="008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'y'</a:t>
            </a: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rgbClr val="C00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</a:t>
            </a: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(names[2][1])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names[0][2] = </a:t>
            </a:r>
            <a:r>
              <a:rPr lang="en-US" sz="2400" b="1" kern="0" dirty="0" smtClean="0">
                <a:solidFill>
                  <a:srgbClr val="008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'y'</a:t>
            </a:r>
            <a:endParaRPr lang="en-US" sz="2400" b="1" kern="0" dirty="0">
              <a:solidFill>
                <a:srgbClr val="00800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8763" y="6023551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4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373979" cy="4156799"/>
          </a:xfrm>
        </p:spPr>
        <p:txBody>
          <a:bodyPr/>
          <a:lstStyle/>
          <a:p>
            <a:r>
              <a:rPr lang="en-US" dirty="0" smtClean="0"/>
              <a:t>Lab </a:t>
            </a:r>
            <a:r>
              <a:rPr lang="en-US" dirty="0"/>
              <a:t>3 is being held this week!</a:t>
            </a:r>
          </a:p>
          <a:p>
            <a:pPr lvl="1"/>
            <a:r>
              <a:rPr lang="en-US" dirty="0"/>
              <a:t>Make sure you attend your correct section</a:t>
            </a:r>
          </a:p>
          <a:p>
            <a:pPr marL="1371600" lvl="3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Homework 4 is out</a:t>
            </a:r>
          </a:p>
          <a:p>
            <a:pPr lvl="1"/>
            <a:r>
              <a:rPr lang="en-US" dirty="0" smtClean="0"/>
              <a:t>Due by </a:t>
            </a:r>
            <a:r>
              <a:rPr lang="en-US" dirty="0"/>
              <a:t>Monday (February 29</a:t>
            </a:r>
            <a:r>
              <a:rPr lang="en-US" baseline="30000" dirty="0"/>
              <a:t>th</a:t>
            </a:r>
            <a:r>
              <a:rPr lang="en-US" dirty="0"/>
              <a:t>) at 8:59:59 </a:t>
            </a:r>
            <a:r>
              <a:rPr lang="en-US" dirty="0" smtClean="0"/>
              <a:t>PM</a:t>
            </a:r>
          </a:p>
          <a:p>
            <a:pPr lvl="3"/>
            <a:endParaRPr lang="en-US" dirty="0" smtClean="0"/>
          </a:p>
          <a:p>
            <a:r>
              <a:rPr lang="en-US" dirty="0"/>
              <a:t>Homeworks and Pre-Labs are on Blackboard</a:t>
            </a:r>
          </a:p>
          <a:p>
            <a:pPr lvl="1"/>
            <a:r>
              <a:rPr lang="en-US" dirty="0"/>
              <a:t>Homework 1 grades have been released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48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371632" y="2893071"/>
            <a:ext cx="202531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is the output of this code?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0120" y="4551408"/>
            <a:ext cx="2788335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Range generates a list of numbers up to but not including the number</a:t>
            </a:r>
          </a:p>
        </p:txBody>
      </p:sp>
    </p:spTree>
    <p:extLst>
      <p:ext uri="{BB962C8B-B14F-4D97-AF65-F5344CB8AC3E}">
        <p14:creationId xmlns:p14="http://schemas.microsoft.com/office/powerpoint/2010/main" val="316200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allows the user to try and guess the password. It should allow them to guess the password up to three times before it doesn’t let them guess anymore.</a:t>
            </a:r>
          </a:p>
          <a:p>
            <a:r>
              <a:rPr lang="en-US" dirty="0"/>
              <a:t>Write a program that allows the user to enter numbers until they enter a -</a:t>
            </a:r>
            <a:r>
              <a:rPr lang="en-US" dirty="0" smtClean="0"/>
              <a:t>1 to stop.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they enter a -1, it should output the average, the minimum, and the </a:t>
            </a:r>
            <a:r>
              <a:rPr lang="en-US" dirty="0" smtClean="0"/>
              <a:t>maximum of the numbers.  Make sure not to include the -1 when calculating!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63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(-3, -13, -3):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-3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-6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-9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371632" y="2893071"/>
            <a:ext cx="202531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is the output of this code?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0120" y="4551408"/>
            <a:ext cx="2788335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With three numbers, we can change the step to a </a:t>
            </a:r>
            <a:r>
              <a:rPr lang="en-US" sz="2400" dirty="0" smtClean="0"/>
              <a:t>negative to let us count down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775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11" y="826364"/>
            <a:ext cx="8602579" cy="1143000"/>
          </a:xfrm>
        </p:spPr>
        <p:txBody>
          <a:bodyPr/>
          <a:lstStyle/>
          <a:p>
            <a:r>
              <a:rPr lang="en-US" dirty="0" smtClean="0"/>
              <a:t>The “Average”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2579" cy="4156799"/>
          </a:xfrm>
        </p:spPr>
        <p:txBody>
          <a:bodyPr/>
          <a:lstStyle/>
          <a:p>
            <a:r>
              <a:rPr lang="en-US" dirty="0" smtClean="0"/>
              <a:t>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to find the average from a list of numbers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[98, 75, 89, 100, 45, 82]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0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we have to initialize total to zero</a:t>
            </a:r>
          </a:p>
          <a:p>
            <a:pPr marL="457200" lvl="1" indent="0">
              <a:buNone/>
            </a:pPr>
            <a:endParaRPr lang="en-US" sz="20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total = total + n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so that we can use it here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total /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average in the class is: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04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Flexible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50614"/>
            <a:ext cx="8603673" cy="4156799"/>
          </a:xfrm>
        </p:spPr>
        <p:txBody>
          <a:bodyPr/>
          <a:lstStyle/>
          <a:p>
            <a:r>
              <a:rPr lang="en-US" dirty="0" smtClean="0"/>
              <a:t>Can we fill the list with numbers from the user?</a:t>
            </a:r>
          </a:p>
          <a:p>
            <a:pPr lvl="1"/>
            <a:r>
              <a:rPr lang="en-US" dirty="0" smtClean="0"/>
              <a:t>What if we only want positive numbers?</a:t>
            </a:r>
          </a:p>
          <a:p>
            <a:pPr lvl="1"/>
            <a:r>
              <a:rPr lang="en-US" dirty="0" smtClean="0"/>
              <a:t>And we want to re-prompt </a:t>
            </a:r>
            <a:r>
              <a:rPr lang="en-US" dirty="0"/>
              <a:t>the user if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they </a:t>
            </a:r>
            <a:r>
              <a:rPr lang="en-US" dirty="0"/>
              <a:t>enter a </a:t>
            </a:r>
            <a:r>
              <a:rPr lang="en-US" dirty="0" smtClean="0"/>
              <a:t>negative number?</a:t>
            </a:r>
          </a:p>
          <a:p>
            <a:pPr lvl="2"/>
            <a:r>
              <a:rPr lang="en-US" sz="2800" dirty="0" smtClean="0"/>
              <a:t>And </a:t>
            </a:r>
            <a:r>
              <a:rPr lang="en-US" sz="2800" i="1" dirty="0" smtClean="0"/>
              <a:t>keep</a:t>
            </a:r>
            <a:r>
              <a:rPr lang="en-US" sz="2800" dirty="0" smtClean="0"/>
              <a:t> re-prompting until they enter a positive</a:t>
            </a:r>
            <a:endParaRPr lang="en-US" sz="2800" dirty="0"/>
          </a:p>
          <a:p>
            <a:pPr lvl="3"/>
            <a:endParaRPr lang="en-US" dirty="0" smtClean="0"/>
          </a:p>
          <a:p>
            <a:r>
              <a:rPr lang="en-US" dirty="0" smtClean="0"/>
              <a:t>We can’t do this with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– why?</a:t>
            </a:r>
          </a:p>
          <a:p>
            <a:pPr lvl="1"/>
            <a:r>
              <a:rPr lang="en-US" dirty="0" smtClean="0"/>
              <a:t>For loops only run a pre-set number of times</a:t>
            </a:r>
          </a:p>
          <a:p>
            <a:pPr lvl="1"/>
            <a:r>
              <a:rPr lang="en-US" dirty="0" smtClean="0"/>
              <a:t>We don’t know how many times to re-prompt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95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19492</TotalTime>
  <Words>2692</Words>
  <Application>Microsoft Office PowerPoint</Application>
  <PresentationFormat>On-screen Show (4:3)</PresentationFormat>
  <Paragraphs>653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CMSC201  Computer Science I for Majors  Lecture 09 – While Loops</vt:lpstr>
      <vt:lpstr>Last Class We Covered</vt:lpstr>
      <vt:lpstr>Any Questions from Last Time?</vt:lpstr>
      <vt:lpstr>Today’s Objectives</vt:lpstr>
      <vt:lpstr>Review: Looping and Range</vt:lpstr>
      <vt:lpstr>Review of range() Function</vt:lpstr>
      <vt:lpstr>Review of range() Function</vt:lpstr>
      <vt:lpstr>The “Average” for Loop</vt:lpstr>
      <vt:lpstr>Getting Flexible Input</vt:lpstr>
      <vt:lpstr>Looping</vt:lpstr>
      <vt:lpstr>while Loops: Syntax and Uses</vt:lpstr>
      <vt:lpstr>The while Loop</vt:lpstr>
      <vt:lpstr>Parts of a while Loop</vt:lpstr>
      <vt:lpstr>Parts of a while Loop</vt:lpstr>
      <vt:lpstr>How a while Loop Works</vt:lpstr>
      <vt:lpstr>Example while Loop</vt:lpstr>
      <vt:lpstr>Example while Loop</vt:lpstr>
      <vt:lpstr>Differences Between the Loops</vt:lpstr>
      <vt:lpstr>Differences Between the Loops</vt:lpstr>
      <vt:lpstr>Differences Between the Loops</vt:lpstr>
      <vt:lpstr>Infinite Loops and Other Problems</vt:lpstr>
      <vt:lpstr>Infinite Loops</vt:lpstr>
      <vt:lpstr>Infinite Loop Example #1</vt:lpstr>
      <vt:lpstr>Infinite Loop Example #1</vt:lpstr>
      <vt:lpstr>Infinite Loop Example #2</vt:lpstr>
      <vt:lpstr>Infinite Loop Example #2</vt:lpstr>
      <vt:lpstr>Infinite Loop Example #3</vt:lpstr>
      <vt:lpstr>Infinite Loop Example #3</vt:lpstr>
      <vt:lpstr>Ending an Infinite Loop</vt:lpstr>
      <vt:lpstr>Loop Body Isn’t Being Run</vt:lpstr>
      <vt:lpstr>Updating and Changing Lists</vt:lpstr>
      <vt:lpstr>Mutating Lists</vt:lpstr>
      <vt:lpstr>Two List Functions</vt:lpstr>
      <vt:lpstr>List Function: append()</vt:lpstr>
      <vt:lpstr>Example of append()</vt:lpstr>
      <vt:lpstr>Example of append()</vt:lpstr>
      <vt:lpstr>List Function: remove()</vt:lpstr>
      <vt:lpstr>Example of remove()</vt:lpstr>
      <vt:lpstr>Example of remove()</vt:lpstr>
      <vt:lpstr>Example of remove()</vt:lpstr>
      <vt:lpstr>Interactive while Loops</vt:lpstr>
      <vt:lpstr>When to Use while Loops</vt:lpstr>
      <vt:lpstr>Example while Loop</vt:lpstr>
      <vt:lpstr>Nested Loops</vt:lpstr>
      <vt:lpstr>Nesting</vt:lpstr>
      <vt:lpstr>Nested Loop Example</vt:lpstr>
      <vt:lpstr>Nested Loop Example</vt:lpstr>
      <vt:lpstr>Two-Dimensional Lists</vt:lpstr>
      <vt:lpstr>Two-Dimensional Lists</vt:lpstr>
      <vt:lpstr>Two-Dimensional Lists: A Grid</vt:lpstr>
      <vt:lpstr>Two-Dimensional Lists: A Grid</vt:lpstr>
      <vt:lpstr>Two-Dimensional Lists: A Grid</vt:lpstr>
      <vt:lpstr>Lists of Strings</vt:lpstr>
      <vt:lpstr>Lists of Strings</vt:lpstr>
      <vt:lpstr>NOTE: Strings vs Lists of Characters</vt:lpstr>
      <vt:lpstr>Practice: Two-Dimensional Lists</vt:lpstr>
      <vt:lpstr>Answers: Two-Dimensional Lists</vt:lpstr>
      <vt:lpstr>Practice: List of Lists of Characters</vt:lpstr>
      <vt:lpstr>Announcements</vt:lpstr>
      <vt:lpstr>Practice Problems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280</cp:revision>
  <dcterms:created xsi:type="dcterms:W3CDTF">2014-05-05T14:25:42Z</dcterms:created>
  <dcterms:modified xsi:type="dcterms:W3CDTF">2016-02-24T23:22:53Z</dcterms:modified>
</cp:coreProperties>
</file>